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82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0" y="-274320"/>
            <a:ext cx="4572000" cy="5486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0" dirty="0">
                <a:solidFill>
                  <a:srgbClr val="B8833A">
                    <a:alpha val="1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خبر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502920" y="914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GROUND-TRUTH OVERSIGHT  ·  HUMANITARIAN OPERATIONS  ·  2026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0292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donors assume funds arrive.</a:t>
            </a:r>
            <a:endParaRPr lang="en-US" sz="4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make sure </a:t>
            </a:r>
            <a:r>
              <a:rPr lang="en-US" sz="40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do.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02920" y="3429000"/>
            <a:ext cx="5303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fiduciary oversight, last-mile field verification,</a:t>
            </a:r>
            <a:endParaRPr lang="en-US" sz="1300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sovereign liaison — for non-profits and institutional donors</a:t>
            </a:r>
            <a:endParaRPr lang="en-US" sz="1300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in complex environments.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132320" y="1463040"/>
            <a:ext cx="1737360" cy="1737360"/>
          </a:xfrm>
          <a:prstGeom prst="rect">
            <a:avLst/>
          </a:prstGeom>
          <a:solidFill>
            <a:srgbClr val="0C0B09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132320" y="1554480"/>
            <a:ext cx="1737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خَبَر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132320" y="228600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khabar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635240" y="2633472"/>
            <a:ext cx="731520" cy="13716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150608" y="2670048"/>
            <a:ext cx="17007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8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Verified intelligence.</a:t>
            </a:r>
            <a:endParaRPr lang="en-US" sz="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8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Ground-truth knowledge.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solidFill>
            <a:srgbClr val="0C0B09"/>
          </a:solidFill>
          <a:ln w="12700">
            <a:solidFill>
              <a:srgbClr val="0C0B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491032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contact@khabaradvisory.com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814"/>
          </a:solidFill>
          <a:ln w="12700">
            <a:solidFill>
              <a:srgbClr val="1A18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ACCOUNTABILITY GAP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accountability gap is not a data problem.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20574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143000"/>
            <a:ext cx="2057400" cy="54864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56616" y="1325880"/>
            <a:ext cx="183794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356616" y="2331720"/>
            <a:ext cx="183794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200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humanitarian aid estimated lost to fraud, waste &amp; diversion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56616" y="4279392"/>
            <a:ext cx="1837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80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 OIOS / Transparency International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441448" y="1143000"/>
            <a:ext cx="20574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441448" y="1143000"/>
            <a:ext cx="2057400" cy="54864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569464" y="1325880"/>
            <a:ext cx="183794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$6B</a:t>
            </a:r>
            <a:endParaRPr lang="en-US" sz="5200" dirty="0"/>
          </a:p>
        </p:txBody>
      </p:sp>
      <p:sp>
        <p:nvSpPr>
          <p:cNvPr id="13" name="Text 11"/>
          <p:cNvSpPr/>
          <p:nvPr/>
        </p:nvSpPr>
        <p:spPr>
          <a:xfrm>
            <a:off x="2569464" y="2331720"/>
            <a:ext cx="183794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200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annual aid flows assessed as high fiduciary risk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9464" y="4279392"/>
            <a:ext cx="1837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80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USAID OIG, 2023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654296" y="1143000"/>
            <a:ext cx="20574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654296" y="1143000"/>
            <a:ext cx="2057400" cy="54864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782312" y="1325880"/>
            <a:ext cx="183794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47%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4782312" y="2331720"/>
            <a:ext cx="183794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200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donors report insufficient field-level outcome verification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82312" y="4279392"/>
            <a:ext cx="1837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80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ODI Humanitarian Financing Survey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867144" y="1143000"/>
            <a:ext cx="20574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867144" y="1143000"/>
            <a:ext cx="2057400" cy="54864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995160" y="1325880"/>
            <a:ext cx="183794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52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16%</a:t>
            </a:r>
            <a:endParaRPr lang="en-US" sz="5200" dirty="0"/>
          </a:p>
        </p:txBody>
      </p:sp>
      <p:sp>
        <p:nvSpPr>
          <p:cNvPr id="23" name="Text 21"/>
          <p:cNvSpPr/>
          <p:nvPr/>
        </p:nvSpPr>
        <p:spPr>
          <a:xfrm>
            <a:off x="6995160" y="2331720"/>
            <a:ext cx="1837944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200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 staff say they cannot be fully honest with donors re: militant involvement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95160" y="4279392"/>
            <a:ext cx="1837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80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Harvard PILAC / AEI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B0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WHERE THE MONEY GOES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ways aid fails before it reaches a beneficiary.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82880" y="1143000"/>
            <a:ext cx="4251960" cy="1737360"/>
          </a:xfrm>
          <a:prstGeom prst="rect">
            <a:avLst/>
          </a:prstGeom>
          <a:solidFill>
            <a:srgbClr val="1A1814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82880" y="1143000"/>
            <a:ext cx="42519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47472" y="1234440"/>
            <a:ext cx="1828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~31%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347472" y="1783080"/>
            <a:ext cx="39959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Unvetted partner overhead &amp; diversion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47472" y="2130552"/>
            <a:ext cx="3995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absorbed by intermediaries who passed paper screening but were never verified on the ground — through inflated staff costs, ghost payrolls, or diversion to affiliated parties.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82880" y="3063240"/>
            <a:ext cx="4251960" cy="1737360"/>
          </a:xfrm>
          <a:prstGeom prst="rect">
            <a:avLst/>
          </a:prstGeom>
          <a:solidFill>
            <a:srgbClr val="1A1814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82880" y="3063240"/>
            <a:ext cx="42519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3154680"/>
            <a:ext cx="1828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~21%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347472" y="3703320"/>
            <a:ext cx="39959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Distribution-point diversion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" y="4050792"/>
            <a:ext cx="3995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Aid that reaches the site but is redirected before beneficiaries receive it — sold on, reallocated to preferred groups, or removed by armed actors or partner staff.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143000"/>
            <a:ext cx="4251960" cy="1737360"/>
          </a:xfrm>
          <a:prstGeom prst="rect">
            <a:avLst/>
          </a:prstGeom>
          <a:solidFill>
            <a:srgbClr val="1A1814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63440" y="1143000"/>
            <a:ext cx="42519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28032" y="1234440"/>
            <a:ext cx="1828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~19%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4828032" y="1783080"/>
            <a:ext cx="39959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Overhead inflation &amp; admin capture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28032" y="2130552"/>
            <a:ext cx="3995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Legitimate-looking operational costs billed at multiples of market rate, or charged to multiple donors simultaneously for the same expenditure.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3063240"/>
            <a:ext cx="4251960" cy="1737360"/>
          </a:xfrm>
          <a:prstGeom prst="rect">
            <a:avLst/>
          </a:prstGeom>
          <a:solidFill>
            <a:srgbClr val="1A1814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663440" y="3063240"/>
            <a:ext cx="42519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28032" y="3154680"/>
            <a:ext cx="1828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dirty="0">
                <a:solidFill>
                  <a:srgbClr val="B883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~26%</a:t>
            </a:r>
            <a:endParaRPr lang="en-US" sz="3800" dirty="0"/>
          </a:p>
        </p:txBody>
      </p:sp>
      <p:sp>
        <p:nvSpPr>
          <p:cNvPr id="22" name="Text 20"/>
          <p:cNvSpPr/>
          <p:nvPr/>
        </p:nvSpPr>
        <p:spPr>
          <a:xfrm>
            <a:off x="4828032" y="3703320"/>
            <a:ext cx="39959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Ghost beneficiaries &amp; registration fraud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28032" y="4050792"/>
            <a:ext cx="39959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Beneficiary lists inflated with duplicate registrations, deceased persons, or fictitious names — generating disbursements that go nowhere near a real person.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814"/>
          </a:solidFill>
          <a:ln w="12700">
            <a:solidFill>
              <a:srgbClr val="1A18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DATA BEHIND THE PROBLEM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402336"/>
            <a:ext cx="8229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the time most donors discover fraud, the money has been gone for over a year.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4114800" cy="40050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005840"/>
            <a:ext cx="411480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060704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FRAUD DETECTION LAG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11480" y="128016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from disbursement to discovery</a:t>
            </a:r>
            <a:endParaRPr lang="en-US" sz="1000" dirty="0"/>
          </a:p>
        </p:txBody>
      </p:sp>
      <p:pic>
        <p:nvPicPr>
          <p:cNvPr id="9" name="Image 0" descr="/home/claude/chart_ba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536192"/>
            <a:ext cx="3977640" cy="210312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320040" y="3694176"/>
            <a:ext cx="3931920" cy="594360"/>
          </a:xfrm>
          <a:prstGeom prst="rect">
            <a:avLst/>
          </a:prstGeom>
          <a:solidFill>
            <a:srgbClr val="F0D5A8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20040" y="3694176"/>
            <a:ext cx="45720" cy="59436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38912" y="3721608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950" i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Independent field verification catches diversion at the point of distribution — not in an audit two years later.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411480" y="43525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75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USAID OIG fraud investigation timelines (2018–2023); GAO Foreign Assistance fraud analysis (2024)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4800600" y="1005840"/>
            <a:ext cx="4114800" cy="40050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800600" y="1005840"/>
            <a:ext cx="411480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956048" y="1060704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DONOR ACCOUNTABILITY REPORTS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956048" y="128016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solely on implementer-submitted data</a:t>
            </a:r>
            <a:endParaRPr lang="en-US" sz="1000" dirty="0"/>
          </a:p>
        </p:txBody>
      </p:sp>
      <p:pic>
        <p:nvPicPr>
          <p:cNvPr id="18" name="Image 1" descr="/home/claude/chart_donu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440" y="1536192"/>
            <a:ext cx="2103120" cy="2103120"/>
          </a:xfrm>
          <a:prstGeom prst="rect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4892040" y="3694176"/>
            <a:ext cx="3931920" cy="594360"/>
          </a:xfrm>
          <a:prstGeom prst="rect">
            <a:avLst/>
          </a:prstGeom>
          <a:solidFill>
            <a:srgbClr val="F0D5A8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892040" y="3694176"/>
            <a:ext cx="45720" cy="59436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010912" y="3721608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950" i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Nearly 3 in 4 donor reports in conflict zones take the implementer's word for it. No independent eyes. No way to know what actually happened.</a:t>
            </a:r>
            <a:endParaRPr lang="en-US" sz="950" dirty="0"/>
          </a:p>
        </p:txBody>
      </p:sp>
      <p:sp>
        <p:nvSpPr>
          <p:cNvPr id="22" name="Text 18"/>
          <p:cNvSpPr/>
          <p:nvPr/>
        </p:nvSpPr>
        <p:spPr>
          <a:xfrm>
            <a:off x="4956048" y="43525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750" dirty="0">
                <a:solidFill>
                  <a:srgbClr val="B0ADA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ODI Humanitarian Financing Survey (2022); Transparency International humanitarian accountability review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1814"/>
          </a:solidFill>
          <a:ln w="12700">
            <a:solidFill>
              <a:srgbClr val="1A18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WHAT KHABAR DOES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4114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integrity layer between HQ and the field.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109728" y="96012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9728" y="96012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37744" y="105156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37744" y="127101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Fiduciary Oversight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237744" y="161848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Chain-of-custody tracking from first wire to field receipt. Tranche-based release tied to verified milestones. OFAC and sanctions screening on every partner.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154680" y="96012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154680" y="96012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82696" y="105156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82696" y="127101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Last-Mile Field Verification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282696" y="161848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ground-truth confirmation that aid reached its destination. GPS-tagged, timestamped, auditable. Ghost-recipient detection on every engagement.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199632" y="96012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99632" y="96012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327648" y="105156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327648" y="127101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Sovereign Liaison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327648" y="161848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ministry engagement to secure permits, clear customs, keep corridors open. The right conversation, in the right language, at the right level.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09728" y="28803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09728" y="288036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37744" y="297180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37744" y="319125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 Vetting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237744" y="353872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Four-phase due diligence: legal integrity, operational capacity, political neutrality, financial controls. We go to their world, not just their paperwork.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154680" y="28803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154680" y="288036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82696" y="297180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282696" y="319125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Ready-File Retainer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3282696" y="353872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Pre-crisis preparedness on retainer. Warm partner files and legal frameworks maintained for high-risk regions. Deploy in hours, not weeks.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199632" y="2880360"/>
            <a:ext cx="2834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762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99632" y="2880360"/>
            <a:ext cx="283464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327648" y="2971800"/>
            <a:ext cx="411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327648" y="3191256"/>
            <a:ext cx="2615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115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Donor Accountability Reporting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6327648" y="3538728"/>
            <a:ext cx="261518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Board-ready documentation after every engagement — forensic audit, impact verification, and the evidence your next fundraising round depends on.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PARTNER VETTING METHODOLOGY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4754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phases. </a:t>
            </a:r>
            <a:r>
              <a:rPr lang="en-US" sz="28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shortcuts.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partner runs the same framework — regardless of the urgency on the ground.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64592" y="1463040"/>
            <a:ext cx="2084832" cy="3401568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6032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200" b="1" dirty="0">
                <a:solidFill>
                  <a:srgbClr val="B8833A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292608" y="2331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PAPER TRAIL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92608" y="257860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Institutional Integrity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92608" y="3090672"/>
            <a:ext cx="1828800" cy="1609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Sanctions screening, legal standing, governance review. We establish who the partner actually is before anything else moves.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377440" y="1463040"/>
            <a:ext cx="2084832" cy="3401568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468880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200" b="1" dirty="0">
                <a:solidFill>
                  <a:srgbClr val="B8833A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2505456" y="2331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CAPABILITY TRAIL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505456" y="257860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Stress Test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505456" y="3090672"/>
            <a:ext cx="1828800" cy="1609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assets, staff headcount, access routes. Do they own what they claim — and can they move in the mud.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90288" y="1463040"/>
            <a:ext cx="2084832" cy="3401568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81728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200" b="1" dirty="0">
                <a:solidFill>
                  <a:srgbClr val="B8833A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</a:t>
            </a:r>
            <a:endParaRPr lang="en-US" sz="7200" dirty="0"/>
          </a:p>
        </p:txBody>
      </p:sp>
      <p:sp>
        <p:nvSpPr>
          <p:cNvPr id="17" name="Text 15"/>
          <p:cNvSpPr/>
          <p:nvPr/>
        </p:nvSpPr>
        <p:spPr>
          <a:xfrm>
            <a:off x="4718304" y="2331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SOCIAL TRAIL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718304" y="257860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Ground-Truth Inquiry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718304" y="3090672"/>
            <a:ext cx="1828800" cy="1609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 interviews, neutrality assessment, shadow verification of prior distributions. We ask their world, not just them.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803136" y="1463040"/>
            <a:ext cx="2084832" cy="3401568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894576" y="141732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200" b="1" dirty="0">
                <a:solidFill>
                  <a:srgbClr val="B8833A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</a:t>
            </a:r>
            <a:endParaRPr lang="en-US" sz="7200" dirty="0"/>
          </a:p>
        </p:txBody>
      </p:sp>
      <p:sp>
        <p:nvSpPr>
          <p:cNvPr id="22" name="Text 20"/>
          <p:cNvSpPr/>
          <p:nvPr/>
        </p:nvSpPr>
        <p:spPr>
          <a:xfrm>
            <a:off x="6931152" y="23317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MONEY TRAIL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931152" y="2578608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Fiduciary Guardrails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931152" y="3090672"/>
            <a:ext cx="1828800" cy="1609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05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Segregated accounts, tranche controls, anti-bribery protocols — before the first dollar moves.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0C0B09"/>
          </a:solidFill>
          <a:ln w="12700">
            <a:solidFill>
              <a:srgbClr val="0C0B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3200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OPERATIONAL EXPERIENCE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11480" y="621792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Tested in the field.
</a:t>
            </a:r>
            <a:r>
              <a:rPr lang="en-US" sz="26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in a boardroom.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691640"/>
            <a:ext cx="54864" cy="1188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66928" y="1719072"/>
            <a:ext cx="3520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150" i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gap between what donors believe is happening and what is actually happening in the field is not a data problem. It is an accountability problem. We fix that."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66928" y="2944368"/>
            <a:ext cx="3520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Khabar Advisory, founding principle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411480" y="3291840"/>
            <a:ext cx="3749040" cy="10973"/>
          </a:xfrm>
          <a:prstGeom prst="rect">
            <a:avLst/>
          </a:prstGeom>
          <a:solidFill>
            <a:srgbClr val="2A2825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3346704"/>
            <a:ext cx="7498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MENA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1207008" y="3337560"/>
            <a:ext cx="2944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Large-scale displacement response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207008" y="3538728"/>
            <a:ext cx="2944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Oversight and government liaison for a coordinated multi-partner response serving 10,000+ displaced civilians.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11480" y="3886200"/>
            <a:ext cx="3749040" cy="10973"/>
          </a:xfrm>
          <a:prstGeom prst="rect">
            <a:avLst/>
          </a:prstGeom>
          <a:solidFill>
            <a:srgbClr val="2A2825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3941064"/>
            <a:ext cx="7498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PROCESS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207008" y="3931920"/>
            <a:ext cx="2944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 development across organizations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207008" y="4133088"/>
            <a:ext cx="2944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Protocols adopted across a multi-organization humanitarian response, aligning international bodies with local implementing partners.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11480" y="4480560"/>
            <a:ext cx="3749040" cy="10973"/>
          </a:xfrm>
          <a:prstGeom prst="rect">
            <a:avLst/>
          </a:prstGeom>
          <a:solidFill>
            <a:srgbClr val="2A2825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4535424"/>
            <a:ext cx="7498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ACCESS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207008" y="4526280"/>
            <a:ext cx="2944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Ministry engagement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207008" y="4727448"/>
            <a:ext cx="2944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with Ministry officials to secure operational permissions and maintain humanitarian access during active crisis conditions.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709160" y="36576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ACTIVE SERVICE CORRIDORS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663440" y="777240"/>
            <a:ext cx="420624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8549640" y="960120"/>
            <a:ext cx="155448" cy="155448"/>
          </a:xfrm>
          <a:prstGeom prst="ellipse">
            <a:avLst/>
          </a:prstGeom>
          <a:solidFill>
            <a:srgbClr val="D4A55E"/>
          </a:solidFill>
          <a:ln w="12700">
            <a:solidFill>
              <a:srgbClr val="D4A5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00600" y="85039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MENA Region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00600" y="10515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Arabic · Farsi · Turkish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663440" y="1399032"/>
            <a:ext cx="420624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549640" y="1581912"/>
            <a:ext cx="155448" cy="155448"/>
          </a:xfrm>
          <a:prstGeom prst="ellipse">
            <a:avLst/>
          </a:prstGeom>
          <a:solidFill>
            <a:srgbClr val="D4A55E"/>
          </a:solidFill>
          <a:ln w="12700">
            <a:solidFill>
              <a:srgbClr val="D4A5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00600" y="1472184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Latin America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00600" y="1673352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Spanish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663440" y="2020824"/>
            <a:ext cx="420624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8549640" y="2203704"/>
            <a:ext cx="155448" cy="155448"/>
          </a:xfrm>
          <a:prstGeom prst="ellipse">
            <a:avLst/>
          </a:prstGeom>
          <a:solidFill>
            <a:srgbClr val="D4A55E"/>
          </a:solidFill>
          <a:ln w="12700">
            <a:solidFill>
              <a:srgbClr val="D4A55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00600" y="2093976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Eastern Europe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00600" y="2295144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Russian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663440" y="2642616"/>
            <a:ext cx="4206240" cy="512064"/>
          </a:xfrm>
          <a:prstGeom prst="rect">
            <a:avLst/>
          </a:prstGeom>
          <a:solidFill>
            <a:srgbClr val="F0EBE0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8549640" y="2825496"/>
            <a:ext cx="155448" cy="155448"/>
          </a:xfrm>
          <a:prstGeom prst="ellipse">
            <a:avLst/>
          </a:prstGeom>
          <a:solidFill>
            <a:srgbClr val="3D3B36"/>
          </a:solidFill>
          <a:ln w="12700">
            <a:solidFill>
              <a:srgbClr val="3D3B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00600" y="271576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A7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East Africa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800600" y="2916936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Partner network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663440" y="3264408"/>
            <a:ext cx="4206240" cy="512064"/>
          </a:xfrm>
          <a:prstGeom prst="rect">
            <a:avLst/>
          </a:prstGeom>
          <a:solidFill>
            <a:srgbClr val="F0EBE0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8549640" y="3447288"/>
            <a:ext cx="155448" cy="155448"/>
          </a:xfrm>
          <a:prstGeom prst="ellipse">
            <a:avLst/>
          </a:prstGeom>
          <a:solidFill>
            <a:srgbClr val="3D3B36"/>
          </a:solidFill>
          <a:ln w="12700">
            <a:solidFill>
              <a:srgbClr val="3D3B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00600" y="333756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A7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West Africa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800600" y="3538728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756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Partner network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709160" y="3913632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CRISIS TYPES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709160" y="418795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709160" y="418795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Mass displacement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6766560" y="418795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766560" y="418795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Evacuation ops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09160" y="455371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709160" y="455371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Famine response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6766560" y="455371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766560" y="455371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Natural disaster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4709160" y="491947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709160" y="491947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Conflict zones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6766560" y="491947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6766560" y="491947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Refugee camp mgmt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709160" y="5285232"/>
            <a:ext cx="1984248" cy="292608"/>
          </a:xfrm>
          <a:prstGeom prst="rect">
            <a:avLst/>
          </a:prstGeom>
          <a:solidFill>
            <a:srgbClr val="F0EBE0"/>
          </a:solidFill>
          <a:ln w="12700">
            <a:solidFill>
              <a:srgbClr val="D8D0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709160" y="5285232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3D3B3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Medical emergency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814"/>
          </a:solidFill>
          <a:ln w="12700">
            <a:solidFill>
              <a:srgbClr val="1A181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WE ENGAGE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420624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ways to work </a:t>
            </a:r>
            <a:r>
              <a:rPr lang="en-US" sz="20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Khabar.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56032" y="1005840"/>
            <a:ext cx="265176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56032" y="1005840"/>
            <a:ext cx="26517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20624" y="113385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 ·  PROJECT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420624" y="1353312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Single Engagement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20624" y="1755648"/>
            <a:ext cx="2395728" cy="347472"/>
          </a:xfrm>
          <a:prstGeom prst="rect">
            <a:avLst/>
          </a:prstGeom>
          <a:solidFill>
            <a:srgbClr val="F0EBE0"/>
          </a:solidFill>
          <a:ln w="12700">
            <a:solidFill>
              <a:srgbClr val="F0EB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20624" y="175564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 for Pricing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20624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950" i="1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one-time vetting, a specific field verification, or a post-action audit.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20624" y="2962656"/>
            <a:ext cx="2322576" cy="10973"/>
          </a:xfrm>
          <a:prstGeom prst="rect">
            <a:avLst/>
          </a:prstGeom>
          <a:solidFill>
            <a:srgbClr val="E0DBD0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20624" y="3035808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03504" y="3035808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vetting report (one partner)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20624" y="3410712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3504" y="3410712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verification visit (one site)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20624" y="3785616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03504" y="3785616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 accountability report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20624" y="4160520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03504" y="4160520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evidence retention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54680" y="1005840"/>
            <a:ext cx="2651760" cy="3977640"/>
          </a:xfrm>
          <a:prstGeom prst="rect">
            <a:avLst/>
          </a:prstGeom>
          <a:solidFill>
            <a:srgbClr val="1A1814"/>
          </a:solidFill>
          <a:ln w="12700">
            <a:solidFill>
              <a:srgbClr val="B8833A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154680" y="1005840"/>
            <a:ext cx="26517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319272" y="113385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 ·  PROGRAMME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3319272" y="1353312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Programme Oversight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319272" y="1755648"/>
            <a:ext cx="2395728" cy="347472"/>
          </a:xfrm>
          <a:prstGeom prst="rect">
            <a:avLst/>
          </a:prstGeom>
          <a:solidFill>
            <a:srgbClr val="252320"/>
          </a:solidFill>
          <a:ln w="12700">
            <a:solidFill>
              <a:srgbClr val="2523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19272" y="175564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 for Pricing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19272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950" i="1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active grant cycles requiring ongoing monitoring across multiple partners or sites.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319272" y="2962656"/>
            <a:ext cx="2322576" cy="10973"/>
          </a:xfrm>
          <a:prstGeom prst="rect">
            <a:avLst/>
          </a:prstGeom>
          <a:solidFill>
            <a:srgbClr val="2A2825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319272" y="3035808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502152" y="3035808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C8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4 field verification visits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319272" y="3410712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502152" y="3410712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C8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financial reconciliation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319272" y="3785616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502152" y="3785616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C8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vetting (up to 3 partners)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319272" y="4160520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502152" y="4160520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C8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donor report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319272" y="4535424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502152" y="4535424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C8B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analyst point of contact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53328" y="1005840"/>
            <a:ext cx="265176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BD0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053328" y="1005840"/>
            <a:ext cx="2651760" cy="45720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217920" y="1133856"/>
            <a:ext cx="2395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kern="0" spc="1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 ·  RETAINER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6217920" y="1353312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C0B0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Ready-File Retainer</a:t>
            </a:r>
            <a:endParaRPr lang="en-US" sz="1500" dirty="0"/>
          </a:p>
        </p:txBody>
      </p:sp>
      <p:sp>
        <p:nvSpPr>
          <p:cNvPr id="43" name="Shape 41"/>
          <p:cNvSpPr/>
          <p:nvPr/>
        </p:nvSpPr>
        <p:spPr>
          <a:xfrm>
            <a:off x="6217920" y="1755648"/>
            <a:ext cx="2395728" cy="347472"/>
          </a:xfrm>
          <a:prstGeom prst="rect">
            <a:avLst/>
          </a:prstGeom>
          <a:solidFill>
            <a:srgbClr val="F0EBE0"/>
          </a:solidFill>
          <a:ln w="12700">
            <a:solidFill>
              <a:srgbClr val="F0EB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217920" y="175564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 for Pricing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217920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950" i="1" dirty="0">
                <a:solidFill>
                  <a:srgbClr val="3D3B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organisations in high-risk regions who need to deploy fast when a crisis hits.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217920" y="2962656"/>
            <a:ext cx="2322576" cy="10973"/>
          </a:xfrm>
          <a:prstGeom prst="rect">
            <a:avLst/>
          </a:prstGeom>
          <a:solidFill>
            <a:srgbClr val="E0DBD0"/>
          </a:solidFill>
          <a:ln w="12700">
            <a:solidFill>
              <a:srgbClr val="E0DB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6217920" y="3035808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400800" y="3035808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Pre-vetted partner files maintained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217920" y="3410712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6400800" y="3410712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network refresh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6217920" y="3785616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6400800" y="3785616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On-call advisory hours (8 hrs/mo)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6217920" y="4160520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6400800" y="4160520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First-right rapid deployment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217920" y="4535424"/>
            <a:ext cx="2011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B883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400800" y="4535424"/>
            <a:ext cx="21396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framework on standby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8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828800"/>
            <a:ext cx="6400800" cy="6400800"/>
          </a:xfrm>
          <a:prstGeom prst="ellipse">
            <a:avLst/>
          </a:prstGeom>
          <a:solidFill>
            <a:srgbClr val="B8833A">
              <a:alpha val="7000"/>
            </a:srgbClr>
          </a:solidFill>
          <a:ln w="12700">
            <a:solidFill>
              <a:srgbClr val="B8833A">
                <a:alpha val="7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40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WHAT HAPPENS NEXT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914400" y="77724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organisations wait until something goes wrong.</a:t>
            </a:r>
            <a:r>
              <a:rPr lang="en-US" sz="32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Don't.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47472" y="1920240"/>
            <a:ext cx="2651760" cy="2834640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47472" y="1920240"/>
            <a:ext cx="265176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12064" y="2084832"/>
            <a:ext cx="23957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30-Minute Conversation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12064" y="2633472"/>
            <a:ext cx="23957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us about your operation — the region, the partners, the timeline, and what keeps you up at night. No pitch, no obligation. We'll tell you plainly whether and how we can help.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12064" y="4370832"/>
            <a:ext cx="2395728" cy="292608"/>
          </a:xfrm>
          <a:prstGeom prst="rect">
            <a:avLst/>
          </a:prstGeom>
          <a:solidFill>
            <a:srgbClr val="252320"/>
          </a:solidFill>
          <a:ln w="12700">
            <a:solidFill>
              <a:srgbClr val="2523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12064" y="4370832"/>
            <a:ext cx="2395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Book via contact@khabaradvisory.com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3200400" y="1920240"/>
            <a:ext cx="2651760" cy="2834640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0" y="1920240"/>
            <a:ext cx="265176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64992" y="2084832"/>
            <a:ext cx="23957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Scoping &amp; Proposal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64992" y="2633472"/>
            <a:ext cx="23957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5 business days we'll send a tailored scope of work with fixed fees, a clear timeline, and the exact deliverables you'll receive. No retainer required to receive a proposal.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364992" y="4370832"/>
            <a:ext cx="2395728" cy="292608"/>
          </a:xfrm>
          <a:prstGeom prst="rect">
            <a:avLst/>
          </a:prstGeom>
          <a:solidFill>
            <a:srgbClr val="252320"/>
          </a:solidFill>
          <a:ln w="12700">
            <a:solidFill>
              <a:srgbClr val="2523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364992" y="4370832"/>
            <a:ext cx="2395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Proposal delivered within 5 days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6053328" y="1920240"/>
            <a:ext cx="2651760" cy="2834640"/>
          </a:xfrm>
          <a:prstGeom prst="rect">
            <a:avLst/>
          </a:prstGeom>
          <a:solidFill>
            <a:srgbClr val="0C0B09"/>
          </a:solidFill>
          <a:ln w="12700">
            <a:solidFill>
              <a:srgbClr val="2A282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053328" y="1920240"/>
            <a:ext cx="2651760" cy="41148"/>
          </a:xfrm>
          <a:prstGeom prst="rect">
            <a:avLst/>
          </a:prstGeom>
          <a:solidFill>
            <a:srgbClr val="B8833A"/>
          </a:solidFill>
          <a:ln w="12700">
            <a:solidFill>
              <a:srgbClr val="B883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217920" y="2084832"/>
            <a:ext cx="23957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NDA Signed. Work Begins.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17920" y="2633472"/>
            <a:ext cx="23957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000" dirty="0">
                <a:solidFill>
                  <a:srgbClr val="7A7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agreed, we execute the NDA and MSA, assign your lead analyst, and begin work. For urgent deployments we can be operational within 48 hours of agreement.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17920" y="4370832"/>
            <a:ext cx="2395728" cy="292608"/>
          </a:xfrm>
          <a:prstGeom prst="rect">
            <a:avLst/>
          </a:prstGeom>
          <a:solidFill>
            <a:srgbClr val="252320"/>
          </a:solidFill>
          <a:ln w="12700">
            <a:solidFill>
              <a:srgbClr val="2523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217920" y="4370832"/>
            <a:ext cx="23957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4A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Operational within 48 hrs if urgent</a:t>
            </a:r>
            <a:endParaRPr lang="en-US" sz="850" dirty="0"/>
          </a:p>
        </p:txBody>
      </p:sp>
      <p:pic>
        <p:nvPicPr>
          <p:cNvPr id="23" name="Image 0" descr="/home/claude/chevr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656" y="3145536"/>
            <a:ext cx="274320" cy="384048"/>
          </a:xfrm>
          <a:prstGeom prst="rect">
            <a:avLst/>
          </a:prstGeom>
        </p:spPr>
      </p:pic>
      <p:pic>
        <p:nvPicPr>
          <p:cNvPr id="24" name="Image 1" descr="/home/claude/chevr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584" y="3145536"/>
            <a:ext cx="274320" cy="384048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457200" y="482803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A7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next operation. Done right, </a:t>
            </a:r>
            <a:r>
              <a:rPr lang="en-US" sz="900" i="1" dirty="0">
                <a:solidFill>
                  <a:srgbClr val="D4A5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the first dollar.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1187</Words>
  <Application>Microsoft Office PowerPoint</Application>
  <PresentationFormat>On-screen Show (16:9)</PresentationFormat>
  <Paragraphs>184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Khabar Advisory — Capabilities Overview 2026</dc:title>
  <dc:subject>PptxGenJS Presentation</dc:subject>
  <dc:creator>PptxGenJS</dc:creator>
  <cp:lastModifiedBy>V P</cp:lastModifiedBy>
  <cp:revision>1</cp:revision>
  <dcterms:created xsi:type="dcterms:W3CDTF">2026-04-15T05:19:12Z</dcterms:created>
  <dcterms:modified xsi:type="dcterms:W3CDTF">2026-04-16T18:44:44Z</dcterms:modified>
</cp:coreProperties>
</file>